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Default Extension="xlsx" ContentType="application/vnd.openxmlformats-officedocument.spreadsheetml.sheet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  <p:sldMasterId id="2147483744" r:id="rId3"/>
    <p:sldMasterId id="2147483756" r:id="rId4"/>
    <p:sldMasterId id="2147483768" r:id="rId5"/>
  </p:sldMasterIdLst>
  <p:notesMasterIdLst>
    <p:notesMasterId r:id="rId15"/>
  </p:notesMasterIdLst>
  <p:sldIdLst>
    <p:sldId id="258" r:id="rId6"/>
    <p:sldId id="278" r:id="rId7"/>
    <p:sldId id="284" r:id="rId8"/>
    <p:sldId id="279" r:id="rId9"/>
    <p:sldId id="259" r:id="rId10"/>
    <p:sldId id="280" r:id="rId11"/>
    <p:sldId id="285" r:id="rId12"/>
    <p:sldId id="287" r:id="rId13"/>
    <p:sldId id="268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587" autoAdjust="0"/>
    <p:restoredTop sz="94629" autoAdjust="0"/>
  </p:normalViewPr>
  <p:slideViewPr>
    <p:cSldViewPr>
      <p:cViewPr>
        <p:scale>
          <a:sx n="77" d="100"/>
          <a:sy n="77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7.7353346456692923E-2"/>
                  <c:y val="-0.11579906678331878"/>
                </c:manualLayout>
              </c:layout>
              <c:showVal val="1"/>
            </c:dLbl>
            <c:dLbl>
              <c:idx val="1"/>
              <c:layout>
                <c:manualLayout>
                  <c:x val="9.5347331583552089E-2"/>
                  <c:y val="0.12846711869349658"/>
                </c:manualLayout>
              </c:layout>
              <c:showVal val="1"/>
            </c:dLbl>
            <c:dLbl>
              <c:idx val="2"/>
              <c:layout>
                <c:manualLayout>
                  <c:x val="1.3059165742412806E-2"/>
                  <c:y val="-6.4344196290605513E-3"/>
                </c:manualLayout>
              </c:layout>
              <c:showVal val="1"/>
            </c:dLbl>
            <c:dLbl>
              <c:idx val="3"/>
              <c:layout>
                <c:manualLayout>
                  <c:x val="2.0640126614933564E-2"/>
                  <c:y val="-5.8974018568736094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Расходы по захоронению ТКО</c:v>
                </c:pt>
                <c:pt idx="1">
                  <c:v>Расходы на транспортирование ТКО</c:v>
                </c:pt>
                <c:pt idx="2">
                  <c:v>Расходы на заключение и обслуживание договоров</c:v>
                </c:pt>
                <c:pt idx="3">
                  <c:v>Расчетная предпринимательская прибыль</c:v>
                </c:pt>
              </c:strCache>
            </c:strRef>
          </c:cat>
          <c:val>
            <c:numRef>
              <c:f>Лист1!$D$2:$D$5</c:f>
              <c:numCache>
                <c:formatCode>0.0%</c:formatCode>
                <c:ptCount val="4"/>
                <c:pt idx="0">
                  <c:v>0.3644951342020335</c:v>
                </c:pt>
                <c:pt idx="1">
                  <c:v>0.58104208166476268</c:v>
                </c:pt>
                <c:pt idx="2">
                  <c:v>5.1869317388442984E-2</c:v>
                </c:pt>
                <c:pt idx="3">
                  <c:v>2.5934667447608884E-3</c:v>
                </c:pt>
              </c:numCache>
            </c:numRef>
          </c:val>
        </c:ser>
        <c:dLbls/>
      </c:pie3DChart>
    </c:plotArea>
    <c:legend>
      <c:legendPos val="r"/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25B08-55F1-4EB8-A707-8A7610993320}" type="datetimeFigureOut">
              <a:rPr lang="ru-RU" smtClean="0"/>
              <a:pPr/>
              <a:t>10.01.2019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2FBBE-CF41-46A4-9277-19D43AB073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771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2FBBE-CF41-46A4-9277-19D43AB07371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76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A86D9-192C-4762-903F-E1BC8F39C10A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1DD9-5A87-4A7E-97A1-84F7AE2D281D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9BAE-47FB-4B8E-B67C-C0B1666B3A1A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7EE5F-9523-4265-8F05-5C1741B8CDEB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C843C-EF27-481F-90B9-BFAE899D6AED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9BEF-DAD7-4B1E-9A0F-A263AAE9944E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2651D-2E02-4EDF-950C-313938C708CB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AC176-2DC0-4D25-A81C-147299949F8B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90EF-0C7A-4F04-8DEE-DDE775DD5273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CCAF-1AA8-4C9C-A425-C0AD25D02F1F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46C42-E110-438B-A389-55E068A0C7AF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5E3077-CB96-4C43-BD7C-25675D6075D4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5E3077-CB96-4C43-BD7C-25675D6075D4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5E3077-CB96-4C43-BD7C-25675D6075D4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85E3077-CB96-4C43-BD7C-25675D6075D4}" type="datetime1">
              <a:rPr lang="ru-RU" smtClean="0"/>
              <a:pPr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8DE5FF-1A59-4824-8C77-42748A75A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DD05084-511F-4459-B981-76D08E8EE61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10.01.2019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8DE5FF-1A59-4824-8C77-42748A75A6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Relationship Id="rId5" Type="http://schemas.openxmlformats.org/officeDocument/2006/relationships/chart" Target="../charts/chart1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85800" y="1916832"/>
            <a:ext cx="7772400" cy="2594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 установлении единого тарифа регионального оператора (АО «Куприт») на услугу  по обращению с 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твердыми коммунальными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отходами на 2019 год.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134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2483768" y="188640"/>
            <a:ext cx="6768033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Эволюция законодательства в сфере ценообразования в области обращения с твердыми коммунальными отходами</a:t>
            </a: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683568" y="1557164"/>
            <a:ext cx="3672408" cy="10797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До 01.01.2016 – Утверждение тарифов на утилизацию твердых </a:t>
            </a:r>
            <a:r>
              <a:rPr lang="ru-RU" sz="1500" b="1" dirty="0">
                <a:solidFill>
                  <a:prstClr val="black"/>
                </a:solidFill>
              </a:rPr>
              <a:t>бытовых отходов (</a:t>
            </a:r>
            <a:r>
              <a:rPr lang="ru-RU" sz="1500" b="1" dirty="0" smtClean="0">
                <a:solidFill>
                  <a:prstClr val="black"/>
                </a:solidFill>
              </a:rPr>
              <a:t>Федеральный закон </a:t>
            </a:r>
            <a:r>
              <a:rPr lang="ru-RU" sz="1500" b="1" dirty="0">
                <a:solidFill>
                  <a:prstClr val="black"/>
                </a:solidFill>
              </a:rPr>
              <a:t>от 30.12.2004 № </a:t>
            </a:r>
            <a:r>
              <a:rPr lang="ru-RU" sz="1500" b="1" dirty="0" smtClean="0">
                <a:solidFill>
                  <a:prstClr val="black"/>
                </a:solidFill>
              </a:rPr>
              <a:t>210-ФЗ)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72008" y="1557164"/>
            <a:ext cx="611560" cy="1079748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>
                <a:solidFill>
                  <a:prstClr val="black"/>
                </a:solidFill>
                <a:latin typeface="Arial" charset="0"/>
              </a:rPr>
              <a:t>I</a:t>
            </a:r>
            <a:endParaRPr lang="ru-RU" sz="3500" b="1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683568" y="2780928"/>
            <a:ext cx="3672408" cy="13681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1500" b="1" dirty="0">
                <a:solidFill>
                  <a:prstClr val="black"/>
                </a:solidFill>
              </a:rPr>
              <a:t>C</a:t>
            </a:r>
            <a:r>
              <a:rPr lang="ru-RU" sz="1500" b="1" dirty="0" smtClean="0">
                <a:solidFill>
                  <a:prstClr val="black"/>
                </a:solidFill>
              </a:rPr>
              <a:t> 01.01.2016 – Начало перехода к регулированию услуг операторов в области обращения с ТКО (Тарифы по-прежнему утверждаются </a:t>
            </a:r>
            <a:r>
              <a:rPr lang="ru-RU" sz="1500" b="1" dirty="0">
                <a:solidFill>
                  <a:prstClr val="black"/>
                </a:solidFill>
              </a:rPr>
              <a:t>в соответствии </a:t>
            </a:r>
            <a:r>
              <a:rPr lang="ru-RU" sz="1500" b="1" dirty="0" smtClean="0">
                <a:solidFill>
                  <a:prstClr val="black"/>
                </a:solidFill>
              </a:rPr>
              <a:t>с Федеральным законом </a:t>
            </a:r>
            <a:r>
              <a:rPr lang="ru-RU" sz="1500" b="1" dirty="0">
                <a:solidFill>
                  <a:prstClr val="black"/>
                </a:solidFill>
              </a:rPr>
              <a:t>№ </a:t>
            </a:r>
            <a:r>
              <a:rPr lang="ru-RU" sz="1500" b="1" dirty="0" smtClean="0">
                <a:solidFill>
                  <a:prstClr val="black"/>
                </a:solidFill>
              </a:rPr>
              <a:t>210-ФЗ)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72008" y="2780928"/>
            <a:ext cx="611560" cy="1368152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solidFill>
                  <a:prstClr val="black"/>
                </a:solidFill>
                <a:latin typeface="Arial" charset="0"/>
              </a:rPr>
              <a:t>II</a:t>
            </a:r>
            <a:endParaRPr lang="ru-RU" sz="3500" b="1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683568" y="4293468"/>
            <a:ext cx="3672408" cy="10077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1500" b="1" dirty="0">
                <a:solidFill>
                  <a:prstClr val="black"/>
                </a:solidFill>
              </a:rPr>
              <a:t>C</a:t>
            </a:r>
            <a:r>
              <a:rPr lang="ru-RU" sz="1500" b="1" dirty="0" smtClean="0">
                <a:solidFill>
                  <a:prstClr val="black"/>
                </a:solidFill>
              </a:rPr>
              <a:t> </a:t>
            </a:r>
            <a:r>
              <a:rPr lang="en-US" sz="1500" b="1" dirty="0" smtClean="0">
                <a:solidFill>
                  <a:prstClr val="black"/>
                </a:solidFill>
              </a:rPr>
              <a:t>29</a:t>
            </a:r>
            <a:r>
              <a:rPr lang="ru-RU" sz="1500" b="1" dirty="0" smtClean="0">
                <a:solidFill>
                  <a:prstClr val="black"/>
                </a:solidFill>
              </a:rPr>
              <a:t>.</a:t>
            </a:r>
            <a:r>
              <a:rPr lang="en-US" sz="1500" b="1" dirty="0" smtClean="0">
                <a:solidFill>
                  <a:prstClr val="black"/>
                </a:solidFill>
              </a:rPr>
              <a:t>12</a:t>
            </a:r>
            <a:r>
              <a:rPr lang="ru-RU" sz="1500" b="1" dirty="0" smtClean="0">
                <a:solidFill>
                  <a:prstClr val="black"/>
                </a:solidFill>
              </a:rPr>
              <a:t>.2016 – </a:t>
            </a:r>
            <a:r>
              <a:rPr lang="ru-RU" sz="1500" b="1" dirty="0">
                <a:solidFill>
                  <a:prstClr val="black"/>
                </a:solidFill>
              </a:rPr>
              <a:t>Утверждение </a:t>
            </a:r>
            <a:r>
              <a:rPr lang="ru-RU" sz="1500" b="1" dirty="0" smtClean="0">
                <a:solidFill>
                  <a:prstClr val="black"/>
                </a:solidFill>
              </a:rPr>
              <a:t>тарифов на</a:t>
            </a:r>
            <a:r>
              <a:rPr lang="en-US" sz="1500" b="1" dirty="0" smtClean="0">
                <a:solidFill>
                  <a:prstClr val="black"/>
                </a:solidFill>
              </a:rPr>
              <a:t> </a:t>
            </a:r>
            <a:r>
              <a:rPr lang="ru-RU" sz="1500" b="1" dirty="0" smtClean="0">
                <a:solidFill>
                  <a:prstClr val="black"/>
                </a:solidFill>
              </a:rPr>
              <a:t>обработку, обезвреживание, захоронение ТКО </a:t>
            </a:r>
            <a:r>
              <a:rPr lang="ru-RU" sz="1500" b="1" dirty="0">
                <a:solidFill>
                  <a:prstClr val="black"/>
                </a:solidFill>
              </a:rPr>
              <a:t>(Федеральный закон от 24.06.1998 № 89-ФЗ)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72008" y="4293468"/>
            <a:ext cx="611560" cy="100774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solidFill>
                  <a:prstClr val="black"/>
                </a:solidFill>
                <a:latin typeface="Arial" charset="0"/>
              </a:rPr>
              <a:t>III</a:t>
            </a:r>
            <a:endParaRPr lang="ru-RU" sz="3500" b="1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83568" y="5445596"/>
            <a:ext cx="3672408" cy="10077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1500" b="1" dirty="0">
                <a:solidFill>
                  <a:prstClr val="black"/>
                </a:solidFill>
              </a:rPr>
              <a:t>C</a:t>
            </a:r>
            <a:r>
              <a:rPr lang="ru-RU" sz="1500" b="1" dirty="0" smtClean="0">
                <a:solidFill>
                  <a:prstClr val="black"/>
                </a:solidFill>
              </a:rPr>
              <a:t> </a:t>
            </a:r>
            <a:r>
              <a:rPr lang="en-US" sz="1500" b="1" dirty="0" smtClean="0">
                <a:solidFill>
                  <a:prstClr val="black"/>
                </a:solidFill>
              </a:rPr>
              <a:t>01</a:t>
            </a:r>
            <a:r>
              <a:rPr lang="ru-RU" sz="1500" b="1" dirty="0" smtClean="0">
                <a:solidFill>
                  <a:prstClr val="black"/>
                </a:solidFill>
              </a:rPr>
              <a:t>.</a:t>
            </a:r>
            <a:r>
              <a:rPr lang="en-US" sz="1500" b="1" dirty="0" smtClean="0">
                <a:solidFill>
                  <a:prstClr val="black"/>
                </a:solidFill>
              </a:rPr>
              <a:t>01</a:t>
            </a:r>
            <a:r>
              <a:rPr lang="ru-RU" sz="1500" b="1" dirty="0" smtClean="0">
                <a:solidFill>
                  <a:prstClr val="black"/>
                </a:solidFill>
              </a:rPr>
              <a:t>.201</a:t>
            </a:r>
            <a:r>
              <a:rPr lang="en-US" sz="1500" b="1" dirty="0" smtClean="0">
                <a:solidFill>
                  <a:prstClr val="black"/>
                </a:solidFill>
              </a:rPr>
              <a:t>9</a:t>
            </a:r>
            <a:r>
              <a:rPr lang="ru-RU" sz="1500" b="1" dirty="0" smtClean="0">
                <a:solidFill>
                  <a:prstClr val="black"/>
                </a:solidFill>
              </a:rPr>
              <a:t> – Утверждение единого тарифа на услугу регионального оператора по обращению с ТКО (</a:t>
            </a:r>
            <a:r>
              <a:rPr lang="ru-RU" sz="1500" b="1" dirty="0">
                <a:solidFill>
                  <a:prstClr val="black"/>
                </a:solidFill>
              </a:rPr>
              <a:t>Федеральный закон от 24.06.1998 № 89-ФЗ)</a:t>
            </a: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72008" y="5445596"/>
            <a:ext cx="611560" cy="1007740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500" b="1" dirty="0" smtClean="0">
                <a:solidFill>
                  <a:prstClr val="black"/>
                </a:solidFill>
                <a:latin typeface="Arial" charset="0"/>
              </a:rPr>
              <a:t>IV</a:t>
            </a:r>
            <a:endParaRPr lang="ru-RU" sz="3500" b="1" dirty="0" smtClean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5" name="Picture 2" descr="E:\Зыков М.И\с 05.04.2016\2018 год\Переписка с Правительством Кировской области\Заксобрание по вопросу презентации электронной модели\right-bracke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96176" y="1557164"/>
            <a:ext cx="823896" cy="3744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5292080" y="2204864"/>
            <a:ext cx="3672408" cy="1367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ЖИЛИЩНАЯ УСЛУГА                                          (плата за сбор, вывоз и захоронение отходов включается в </a:t>
            </a:r>
            <a:r>
              <a:rPr lang="ru-RU" sz="1500" b="1" dirty="0">
                <a:solidFill>
                  <a:prstClr val="black"/>
                </a:solidFill>
              </a:rPr>
              <a:t>состав тарифа на содержание жилого </a:t>
            </a:r>
            <a:r>
              <a:rPr lang="ru-RU" sz="1500" b="1" dirty="0" smtClean="0">
                <a:solidFill>
                  <a:prstClr val="black"/>
                </a:solidFill>
              </a:rPr>
              <a:t>помещения и взимается с 1 м2 жилья)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5292080" y="4581128"/>
            <a:ext cx="3672408" cy="18722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КОММУНАЛЬНАЯ УСЛУГА                                          (плата за услуги в области обращения с отходами взимается с населения и юридических лиц                                    исходя из тарифа за 1 м3 отходов</a:t>
            </a:r>
            <a:r>
              <a:rPr lang="ru-RU" sz="1500" b="1" dirty="0">
                <a:solidFill>
                  <a:prstClr val="black"/>
                </a:solidFill>
              </a:rPr>
              <a:t>;</a:t>
            </a:r>
            <a:r>
              <a:rPr lang="ru-RU" sz="1500" b="1" dirty="0" smtClean="0">
                <a:solidFill>
                  <a:prstClr val="black"/>
                </a:solidFill>
              </a:rPr>
              <a:t> с учетом нормы накопления отходов формируется ежемесячная плата соответственно с 1 м2 или с человека (организации))</a:t>
            </a:r>
            <a:endParaRPr lang="ru-RU" sz="1500" b="1" dirty="0">
              <a:solidFill>
                <a:prstClr val="black"/>
              </a:solidFill>
            </a:endParaRPr>
          </a:p>
        </p:txBody>
      </p:sp>
      <p:pic>
        <p:nvPicPr>
          <p:cNvPr id="18" name="Picture 3" descr="E:\Зыков М.И\с 05.04.2016\2018 год\Переписка с Правительством Кировской области\Заксобрание по вопросу презентации электронной модели\downst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561432"/>
            <a:ext cx="1523752" cy="101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15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Зыков М.И\с 05.04.2016\2018 год\Переписка с Правительством Кировской области\Заксобрание по вопросу презентации электронной модели\12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5043" y="2360569"/>
            <a:ext cx="4513594" cy="258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2195736" y="188566"/>
            <a:ext cx="7056065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Субъекты регулирования </a:t>
            </a:r>
          </a:p>
          <a:p>
            <a:r>
              <a:rPr lang="ru-RU" sz="2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в области обращения с твердыми коммунальными отходами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683568" y="1412776"/>
            <a:ext cx="1381486" cy="3684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Население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2159903" y="1412776"/>
            <a:ext cx="1378669" cy="3684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Бюджетные организации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3635896" y="1412776"/>
            <a:ext cx="1378669" cy="3684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Прочие организации</a:t>
            </a:r>
            <a:endParaRPr lang="ru-RU" sz="1400" b="1" dirty="0">
              <a:solidFill>
                <a:prstClr val="black"/>
              </a:solidFill>
            </a:endParaRPr>
          </a:p>
        </p:txBody>
      </p:sp>
      <p:pic>
        <p:nvPicPr>
          <p:cNvPr id="1030" name="Picture 6" descr="E:\Зыков М.И\с 05.04.2016\2018 год\Переписка с Правительством Кировской области\Заксобрание по вопросу презентации электронной модели\pT7xaMaT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589254">
            <a:off x="1667933" y="2008431"/>
            <a:ext cx="492575" cy="19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E:\Зыков М.И\с 05.04.2016\2018 год\Переписка с Правительством Кировской области\Заксобрание по вопросу презентации электронной модели\pT7xaMaT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714410" y="2003458"/>
            <a:ext cx="492575" cy="19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E:\Зыков М.И\с 05.04.2016\2018 год\Переписка с Правительством Кировской области\Заксобрание по вопросу презентации электронной модели\pT7xaMaT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6621075">
            <a:off x="3856239" y="1984355"/>
            <a:ext cx="492575" cy="19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5580112" y="1781202"/>
            <a:ext cx="3096344" cy="8122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Единый тариф на услугу регионального оператора (утверждается с целью расчетов с образователями отходов)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251520" y="5445224"/>
            <a:ext cx="1910858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Операторы                   по обезвреживанию отходов</a:t>
            </a:r>
            <a:endParaRPr lang="ru-RU" sz="1400" b="1" dirty="0">
              <a:solidFill>
                <a:prstClr val="black"/>
              </a:solidFill>
            </a:endParaRPr>
          </a:p>
        </p:txBody>
      </p:sp>
      <p:pic>
        <p:nvPicPr>
          <p:cNvPr id="41" name="Picture 6" descr="E:\Зыков М.И\с 05.04.2016\2018 год\Переписка с Правительством Кировской области\Заксобрание по вопросу презентации электронной модели\pT7xaMaT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6721682">
            <a:off x="1405138" y="4963508"/>
            <a:ext cx="492575" cy="19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E:\Зыков М.И\с 05.04.2016\2018 год\Переписка с Правительством Кировской области\Заксобрание по вопросу презентации электронной модели\pT7xaMaT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796563" y="5016314"/>
            <a:ext cx="492575" cy="19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E:\Зыков М.И\с 05.04.2016\2018 год\Переписка с Правительством Кировской области\Заксобрание по вопросу презентации электронной модели\pT7xaMaT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3989790">
            <a:off x="4082795" y="5035416"/>
            <a:ext cx="492575" cy="19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2233916" y="5445224"/>
            <a:ext cx="1545996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Операторы                    по захоронению отходов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3851920" y="5445224"/>
            <a:ext cx="1440160" cy="7920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Операторы                    по обработке  отходов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5580112" y="4653136"/>
            <a:ext cx="3240360" cy="11663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400" b="1" dirty="0" smtClean="0">
                <a:solidFill>
                  <a:prstClr val="black"/>
                </a:solidFill>
              </a:rPr>
              <a:t>Тарифы                                                          на обработку, обезвреживание и захоронение отходов                                                  (утверждаются только для расчетов между операторами и региональным оператором) </a:t>
            </a:r>
            <a:endParaRPr lang="ru-RU" sz="1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098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Зыков М.И\с 05.04.2016\2018 год\Переписка с Правительством Кировской области\Заксобрание по вопросу презентации электронной модели\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5" y="2326723"/>
            <a:ext cx="2614445" cy="2614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2195736" y="188566"/>
            <a:ext cx="7056065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Составляющие единого тарифа </a:t>
            </a:r>
          </a:p>
          <a:p>
            <a:r>
              <a:rPr lang="ru-RU" sz="2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регионального оператора</a:t>
            </a: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3347865" y="1052736"/>
            <a:ext cx="2304255" cy="15121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Расходы </a:t>
            </a:r>
            <a:r>
              <a:rPr lang="ru-RU" sz="1500" b="1" dirty="0">
                <a:solidFill>
                  <a:prstClr val="black"/>
                </a:solidFill>
              </a:rPr>
              <a:t>регионального оператора </a:t>
            </a:r>
            <a:r>
              <a:rPr lang="ru-RU" sz="1500" b="1" dirty="0" smtClean="0">
                <a:solidFill>
                  <a:prstClr val="black"/>
                </a:solidFill>
              </a:rPr>
              <a:t>по обезвреживанию, захоронению, обработке (сортировке) отходов</a:t>
            </a:r>
            <a:endParaRPr lang="ru-RU" sz="1500" b="1" dirty="0">
              <a:solidFill>
                <a:prstClr val="black"/>
              </a:solidFill>
            </a:endParaRPr>
          </a:p>
        </p:txBody>
      </p:sp>
      <p:pic>
        <p:nvPicPr>
          <p:cNvPr id="60" name="Picture 2" descr="E:\Зыков М.И\с 05.04.2016\2018 год\Переписка с Правительством Кировской области\Заксобрание по вопросу презентации электронной модели\right-bracke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451960" y="1628800"/>
            <a:ext cx="823896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 Box 19"/>
          <p:cNvSpPr txBox="1">
            <a:spLocks noChangeArrowheads="1"/>
          </p:cNvSpPr>
          <p:nvPr/>
        </p:nvSpPr>
        <p:spPr bwMode="auto">
          <a:xfrm>
            <a:off x="3347864" y="2708920"/>
            <a:ext cx="2304255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Расходы </a:t>
            </a:r>
            <a:r>
              <a:rPr lang="ru-RU" sz="1500" b="1" dirty="0">
                <a:solidFill>
                  <a:prstClr val="black"/>
                </a:solidFill>
              </a:rPr>
              <a:t>регионального оператора </a:t>
            </a:r>
            <a:r>
              <a:rPr lang="ru-RU" sz="1500" b="1" dirty="0" smtClean="0">
                <a:solidFill>
                  <a:prstClr val="black"/>
                </a:solidFill>
              </a:rPr>
              <a:t>по транспортировке отходов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3347865" y="3933056"/>
            <a:ext cx="2304255" cy="13681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Расходы </a:t>
            </a:r>
            <a:r>
              <a:rPr lang="ru-RU" sz="1500" b="1" dirty="0">
                <a:solidFill>
                  <a:prstClr val="black"/>
                </a:solidFill>
              </a:rPr>
              <a:t>регионального оператора по </a:t>
            </a:r>
            <a:r>
              <a:rPr lang="ru-RU" sz="1500" b="1" dirty="0" smtClean="0">
                <a:solidFill>
                  <a:prstClr val="black"/>
                </a:solidFill>
              </a:rPr>
              <a:t>заключению </a:t>
            </a:r>
            <a:r>
              <a:rPr lang="ru-RU" sz="1500" b="1" dirty="0">
                <a:solidFill>
                  <a:prstClr val="black"/>
                </a:solidFill>
              </a:rPr>
              <a:t>и </a:t>
            </a:r>
            <a:r>
              <a:rPr lang="ru-RU" sz="1500" b="1" dirty="0" smtClean="0">
                <a:solidFill>
                  <a:prstClr val="black"/>
                </a:solidFill>
              </a:rPr>
              <a:t>обслуживанию договоров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auto">
          <a:xfrm>
            <a:off x="3347865" y="5445224"/>
            <a:ext cx="2304255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Сбытовые </a:t>
            </a:r>
            <a:r>
              <a:rPr lang="ru-RU" sz="1500" b="1" dirty="0">
                <a:solidFill>
                  <a:prstClr val="black"/>
                </a:solidFill>
              </a:rPr>
              <a:t>расходы регионального оператора</a:t>
            </a:r>
          </a:p>
        </p:txBody>
      </p:sp>
      <p:pic>
        <p:nvPicPr>
          <p:cNvPr id="65" name="Picture 2" descr="E:\Зыков М.И\с 05.04.2016\2018 год\Переписка с Правительством Кировской области\Заксобрание по вопросу презентации электронной модели\right-bracke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2320" y="2772625"/>
            <a:ext cx="823896" cy="339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6588225" y="3933056"/>
            <a:ext cx="2304255" cy="10801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ru-RU" sz="1500" b="1" dirty="0" smtClean="0">
                <a:solidFill>
                  <a:prstClr val="black"/>
                </a:solidFill>
              </a:rPr>
              <a:t>Собственные расходы регионального оператора</a:t>
            </a:r>
            <a:endParaRPr lang="ru-RU" sz="1500" b="1" dirty="0">
              <a:solidFill>
                <a:prstClr val="black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179512" y="4617132"/>
            <a:ext cx="2232248" cy="6840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prstClr val="black"/>
                </a:solidFill>
                <a:latin typeface="Arial" charset="0"/>
              </a:rPr>
              <a:t>Единый тариф регионального оператора</a:t>
            </a:r>
          </a:p>
        </p:txBody>
      </p:sp>
    </p:spTree>
    <p:extLst>
      <p:ext uri="{BB962C8B-B14F-4D97-AF65-F5344CB8AC3E}">
        <p14:creationId xmlns:p14="http://schemas.microsoft.com/office/powerpoint/2010/main" xmlns="" val="396319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0929290"/>
              </p:ext>
            </p:extLst>
          </p:nvPr>
        </p:nvGraphicFramePr>
        <p:xfrm>
          <a:off x="179512" y="1397000"/>
          <a:ext cx="8784976" cy="45669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7319"/>
                <a:gridCol w="1589662"/>
                <a:gridCol w="2007995"/>
              </a:tblGrid>
              <a:tr h="13501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Наименование статьи расходов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Значение в соответствии с Электронной моделью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Предложение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РСТ Кировской области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24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ВСЕГО расходы регионального оператора</a:t>
                      </a:r>
                    </a:p>
                    <a:p>
                      <a:pPr algn="ctr"/>
                      <a:r>
                        <a:rPr lang="ru-RU" sz="1600" b="1" dirty="0" smtClean="0"/>
                        <a:t>в </a:t>
                      </a:r>
                      <a:r>
                        <a:rPr lang="ru-RU" sz="1600" b="1" dirty="0" err="1" smtClean="0"/>
                        <a:t>т.ч</a:t>
                      </a:r>
                      <a:r>
                        <a:rPr lang="ru-RU" sz="1600" b="1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2 366 271,93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2 284 829,76</a:t>
                      </a:r>
                    </a:p>
                  </a:txBody>
                  <a:tcPr/>
                </a:tc>
              </a:tr>
              <a:tr h="56424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Расходы регионального оператора по обработке, обезвреживанию, захоронению ТКО на объектах, используемых для обращения с ТКО, </a:t>
                      </a:r>
                    </a:p>
                    <a:p>
                      <a:pPr algn="ctr"/>
                      <a:r>
                        <a:rPr lang="ru-RU" sz="1400" dirty="0" smtClean="0"/>
                        <a:t>тыс. руб. (без НДС)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909 287,94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832 809,33</a:t>
                      </a:r>
                    </a:p>
                  </a:txBody>
                  <a:tcPr/>
                </a:tc>
              </a:tr>
              <a:tr h="564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Расходы на транспортирование ТКО,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тыс. руб. (без НДС)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1 332 451,73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1 327 582,24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64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Расходы на заключение и обслуживание договоров,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 тыс. руб. (без НДС)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124 532,26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118 512,56</a:t>
                      </a:r>
                    </a:p>
                  </a:txBody>
                  <a:tcPr/>
                </a:tc>
              </a:tr>
              <a:tr h="5642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Расчетная предпринимательская прибыль,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 тыс. руб. (без НДС)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5 925,63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411761" y="219402"/>
            <a:ext cx="6552728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5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Плановые расходы регионального оператора на 2019 год</a:t>
            </a:r>
            <a:endParaRPr lang="ru-RU" sz="2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81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2123728" y="188640"/>
            <a:ext cx="7056065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sz="2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ea typeface="+mn-ea"/>
                <a:cs typeface="+mn-cs"/>
              </a:rPr>
              <a:t>Структура единого тарифа Регионального оператора</a:t>
            </a:r>
            <a:endParaRPr lang="ru-RU" sz="2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26938943"/>
              </p:ext>
            </p:extLst>
          </p:nvPr>
        </p:nvGraphicFramePr>
        <p:xfrm>
          <a:off x="251520" y="1124744"/>
          <a:ext cx="8496944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5214971"/>
            <a:ext cx="232108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 составе тарифа,</a:t>
            </a:r>
          </a:p>
          <a:p>
            <a:pPr algn="ctr"/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в том числе, учтены: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4581128"/>
            <a:ext cx="5256585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Инвестиции в строительство объектов по захоронению ТКО - 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303 178,9 тыс. 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Инвестиции в транспортную инфраструктуру – </a:t>
            </a:r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353 006,9 тыс. руб.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ru-RU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Таким образом, расходы инвестиционного характера в тарифе составляют более 28%</a:t>
            </a:r>
            <a:endParaRPr lang="ru-RU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2267744" y="4705398"/>
            <a:ext cx="828092" cy="1603922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48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11761" y="219402"/>
            <a:ext cx="6552728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5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Размер единого тарифа на услугу регионального оператора</a:t>
            </a:r>
            <a:endParaRPr lang="ru-RU" sz="2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1484784"/>
            <a:ext cx="71287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Региональная служба по тарифам Кировской области устанавливает тариф за 1 м3 образования отходов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402681" y="1177007"/>
                <a:ext cx="131208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8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!</m:t>
                      </m:r>
                    </m:oMath>
                  </m:oMathPara>
                </a14:m>
                <a:endParaRPr lang="ru-RU" sz="8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81" y="1177007"/>
                <a:ext cx="1312083" cy="13234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323528" y="3501008"/>
            <a:ext cx="380231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Единый тариф Регионального оператора на услугу по обращению с ТКО на территории Кировской области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535796"/>
              </p:ext>
            </p:extLst>
          </p:nvPr>
        </p:nvGraphicFramePr>
        <p:xfrm>
          <a:off x="4716016" y="2708920"/>
          <a:ext cx="3888432" cy="292681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23526"/>
                <a:gridCol w="1864906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1-е полугодие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2-е полугодие 2019 г.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u="sng" dirty="0" smtClean="0"/>
                        <a:t>без учета НДС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 smtClean="0"/>
                    </a:p>
                  </a:txBody>
                  <a:tcPr/>
                </a:tc>
              </a:tr>
              <a:tr h="56424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791,35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827,34</a:t>
                      </a:r>
                    </a:p>
                  </a:txBody>
                  <a:tcPr/>
                </a:tc>
              </a:tr>
              <a:tr h="299849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u="sng" dirty="0" smtClean="0"/>
                        <a:t>с учетом НДС</a:t>
                      </a:r>
                      <a:endParaRPr lang="ru-RU" sz="2000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56424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949,62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992,81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Правая фигурная скобка 13"/>
          <p:cNvSpPr/>
          <p:nvPr/>
        </p:nvSpPr>
        <p:spPr>
          <a:xfrm>
            <a:off x="3711795" y="3356992"/>
            <a:ext cx="828092" cy="1737873"/>
          </a:xfrm>
          <a:prstGeom prst="righ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04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3864" b="41129"/>
          <a:stretch/>
        </p:blipFill>
        <p:spPr>
          <a:xfrm>
            <a:off x="-12195" y="0"/>
            <a:ext cx="2394357" cy="714614"/>
          </a:xfr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531" t="4716" r="6412" b="2111"/>
          <a:stretch/>
        </p:blipFill>
        <p:spPr>
          <a:xfrm>
            <a:off x="179512" y="132309"/>
            <a:ext cx="504056" cy="6512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11761" y="219402"/>
            <a:ext cx="6552728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5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Плата за услугу по обращению с ТКО</a:t>
            </a:r>
            <a:endParaRPr lang="ru-RU" sz="2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35697" y="905293"/>
            <a:ext cx="712879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5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Плата за услугу определяется на основании единого тарифа регионального оператора, 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утвержденного РСТ Кировской области, </a:t>
            </a:r>
            <a:r>
              <a:rPr lang="ru-RU" sz="15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и нормативов накопления ТКО, утвержденных Министерством энергетики и ЖКХ Кировской области</a:t>
            </a:r>
            <a:endParaRPr lang="ru-RU" sz="15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1179655" y="695163"/>
                <a:ext cx="131208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80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!</m:t>
                      </m:r>
                    </m:oMath>
                  </m:oMathPara>
                </a14:m>
                <a:endParaRPr lang="ru-RU" sz="8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655" y="695163"/>
                <a:ext cx="1312083" cy="13234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39552" y="2359755"/>
            <a:ext cx="36724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В случае норматива накопления ТКО на человека: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норматив </a:t>
            </a:r>
            <a:r>
              <a:rPr lang="ru-RU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накопления – 1,732 м3 в год на человека;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тариф с НДС – 949,62 руб./м3</a:t>
            </a:r>
          </a:p>
          <a:p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</a:endParaRPr>
          </a:p>
          <a:p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Плата с человека = 1,732 * 949,62 / 12 мес. = </a:t>
            </a:r>
            <a:r>
              <a:rPr lang="ru-RU" sz="1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137,06 руб.</a:t>
            </a:r>
          </a:p>
          <a:p>
            <a:endParaRPr lang="ru-RU" sz="1600" dirty="0" smtClean="0"/>
          </a:p>
          <a:p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Киров – </a:t>
            </a:r>
            <a:r>
              <a:rPr lang="ru-RU" sz="1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137,06 руб.</a:t>
            </a:r>
          </a:p>
          <a:p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Кирово-Чепецк – </a:t>
            </a:r>
            <a:r>
              <a:rPr lang="ru-RU" sz="1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130,57 руб.</a:t>
            </a:r>
          </a:p>
          <a:p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Остальная область – </a:t>
            </a:r>
            <a:r>
              <a:rPr lang="ru-RU" sz="16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114,75 руб.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3567" y="1962667"/>
            <a:ext cx="8208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Плата граждан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32040" y="2362777"/>
            <a:ext cx="37109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В случае норматива накопления ТКО на 1 м2 площади: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норматив </a:t>
            </a:r>
            <a:r>
              <a:rPr lang="ru-RU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накопления – Х м3 в год на 1 м2 площади;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Тариф с НДС – 949,62 руб./м3</a:t>
            </a:r>
          </a:p>
          <a:p>
            <a:endParaRPr lang="ru-RU" sz="1600" dirty="0" smtClean="0"/>
          </a:p>
          <a:p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Плата с 1 м2 = Х * 949,62 / 12 мес.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4325" y="5589240"/>
            <a:ext cx="82089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B050"/>
                </a:solidFill>
              </a:rPr>
              <a:t>В отношении юридических лиц применяются либо нормативы, дифференцированные по видам деятельности, либо договор с Региональным оператором на фактические объемы образования ТКО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05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:\Отдел прогнозирования\Жаворонкина\ФОН copy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3275856" cy="803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DE5FF-1A59-4824-8C77-42748A75A6B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2060848"/>
            <a:ext cx="574238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xmlns="" val="178749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700</Words>
  <Application>Microsoft Office PowerPoint</Application>
  <PresentationFormat>Экран (4:3)</PresentationFormat>
  <Paragraphs>100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Исполнительная</vt:lpstr>
      <vt:lpstr>1_Исполнительная</vt:lpstr>
      <vt:lpstr>2_Исполнительная</vt:lpstr>
      <vt:lpstr>3_Исполнительная</vt:lpstr>
      <vt:lpstr>4_Исполнительная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Е. Некрасова</dc:creator>
  <cp:lastModifiedBy>Пользователь Windows</cp:lastModifiedBy>
  <cp:revision>106</cp:revision>
  <cp:lastPrinted>2018-12-06T07:58:41Z</cp:lastPrinted>
  <dcterms:created xsi:type="dcterms:W3CDTF">2016-10-26T11:19:43Z</dcterms:created>
  <dcterms:modified xsi:type="dcterms:W3CDTF">2019-01-10T05:22:53Z</dcterms:modified>
</cp:coreProperties>
</file>